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handoutMasterIdLst>
    <p:handoutMasterId r:id="rId26"/>
  </p:handoutMasterIdLst>
  <p:sldIdLst>
    <p:sldId id="280" r:id="rId5"/>
    <p:sldId id="257" r:id="rId6"/>
    <p:sldId id="277" r:id="rId7"/>
    <p:sldId id="278" r:id="rId8"/>
    <p:sldId id="279" r:id="rId9"/>
    <p:sldId id="263" r:id="rId10"/>
    <p:sldId id="258" r:id="rId11"/>
    <p:sldId id="259" r:id="rId12"/>
    <p:sldId id="260" r:id="rId13"/>
    <p:sldId id="266" r:id="rId14"/>
    <p:sldId id="267" r:id="rId15"/>
    <p:sldId id="281" r:id="rId16"/>
    <p:sldId id="269" r:id="rId17"/>
    <p:sldId id="275" r:id="rId18"/>
    <p:sldId id="270" r:id="rId19"/>
    <p:sldId id="271" r:id="rId20"/>
    <p:sldId id="272" r:id="rId21"/>
    <p:sldId id="274" r:id="rId22"/>
    <p:sldId id="273" r:id="rId23"/>
    <p:sldId id="276" r:id="rId24"/>
    <p:sldId id="262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052" autoAdjust="0"/>
  </p:normalViewPr>
  <p:slideViewPr>
    <p:cSldViewPr snapToGrid="0">
      <p:cViewPr varScale="1">
        <p:scale>
          <a:sx n="85" d="100"/>
          <a:sy n="85" d="100"/>
        </p:scale>
        <p:origin x="7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2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87" y="4919472"/>
            <a:ext cx="780779" cy="18132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87" y="2486190"/>
            <a:ext cx="6529105" cy="3339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88" y="3148546"/>
            <a:ext cx="946995" cy="8888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4064" flipH="1">
            <a:off x="9040091" y="280346"/>
            <a:ext cx="1620000" cy="1449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2264">
            <a:off x="432872" y="866690"/>
            <a:ext cx="2281516" cy="1341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78" y="5120640"/>
            <a:ext cx="462607" cy="9102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276" y="-494119"/>
            <a:ext cx="2726006" cy="28881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520" y="785524"/>
            <a:ext cx="521596" cy="81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479" y="4982080"/>
            <a:ext cx="2264474" cy="13310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8841" y="624268"/>
            <a:ext cx="1087755" cy="1019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41" y="2288674"/>
            <a:ext cx="1378875" cy="1280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546" y="160762"/>
            <a:ext cx="844933" cy="7930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5" y="1896931"/>
            <a:ext cx="413035" cy="8127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828" y="3776471"/>
            <a:ext cx="1062888" cy="135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616" y="-416425"/>
            <a:ext cx="2105596" cy="223087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744" y="105247"/>
            <a:ext cx="748195" cy="7022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8" y="1617231"/>
            <a:ext cx="590550" cy="11620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478" y="4179048"/>
            <a:ext cx="832257" cy="10628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825" y="4768561"/>
            <a:ext cx="1497976" cy="94667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101" y="5605930"/>
            <a:ext cx="1359952" cy="12633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72" y="5631447"/>
            <a:ext cx="1384005" cy="66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66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587" y="-347322"/>
            <a:ext cx="2348721" cy="248846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819" y="5166360"/>
            <a:ext cx="924802" cy="868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78" y="2020246"/>
            <a:ext cx="456953" cy="8991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9951" flipH="1">
            <a:off x="205829" y="3358523"/>
            <a:ext cx="971850" cy="1208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827" y="89169"/>
            <a:ext cx="920345" cy="75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3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399" y="169358"/>
            <a:ext cx="766227" cy="7191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37" y="5047487"/>
            <a:ext cx="495264" cy="9745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13" y="3233118"/>
            <a:ext cx="1383331" cy="1766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7" y="5688912"/>
            <a:ext cx="1750047" cy="11690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978" y="-281815"/>
            <a:ext cx="1913925" cy="202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0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940" y="1171075"/>
            <a:ext cx="1844592" cy="195433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80944" y="1964368"/>
            <a:ext cx="6210373" cy="116104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240" y="-1521677"/>
            <a:ext cx="869033" cy="8156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017" y="6858000"/>
            <a:ext cx="1143002" cy="9387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1188" y="4246511"/>
            <a:ext cx="1063754" cy="10088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3276" y="247307"/>
            <a:ext cx="1005842" cy="8625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72" y="5255401"/>
            <a:ext cx="398728" cy="7845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4366661"/>
            <a:ext cx="1178004" cy="128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0.4944 0.03982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14" y="19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77556E-17 L 0.26823 0.75972 " pathEditMode="relative" rAng="0" ptsTypes="AA">
                                      <p:cBhvr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1" y="3798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74127 -0.53078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57" y="-2655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36 0.32106 L -0.23802 -0.46945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3953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4" presetClass="path" presetSubtype="0" accel="45143" decel="4514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-0.06966 0.12616 -0.2306 0.11273 -0.23867 0.10695 C -0.2405 0.10533 -0.42617 0.13426 -0.50482 0.10093 C -0.58373 0.06783 -0.65964 -0.01967 -0.71185 -0.09236 C -0.76185 -0.18102 -0.79128 -0.24815 -0.81133 -0.3169 C -0.83151 -0.38588 -0.84271 -0.53379 -0.85026 -0.55416 " pathEditMode="relative" rAng="0" ptsTypes="AAAAAA">
                                      <p:cBhvr>
                                        <p:cTn id="14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13" y="-2185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90" r:id="rId2"/>
    <p:sldLayoutId id="2147483681" r:id="rId3"/>
    <p:sldLayoutId id="2147483687" r:id="rId4"/>
    <p:sldLayoutId id="2147483688" r:id="rId5"/>
    <p:sldLayoutId id="2147483689" r:id="rId6"/>
    <p:sldLayoutId id="2147483692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88571" y="0"/>
            <a:ext cx="10526485" cy="1338943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Притчи как семена, однажды попав в сердце, </a:t>
            </a:r>
            <a:br>
              <a:rPr lang="ru-RU" sz="2800" dirty="0"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Обязательно, вырастут и дадут свои плоды!</a:t>
            </a:r>
            <a:br>
              <a:rPr lang="ru-RU" sz="2800" dirty="0"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endParaRPr lang="ru-RU" sz="28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1910441" y="1499688"/>
            <a:ext cx="8207829" cy="1143001"/>
          </a:xfrm>
        </p:spPr>
        <p:txBody>
          <a:bodyPr/>
          <a:lstStyle/>
          <a:p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Анкетирование учеников 4-го, 7-го и 10-го классов нашей школы в количестве 60 человек.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4"/>
          </p:nvPr>
        </p:nvSpPr>
        <p:spPr>
          <a:xfrm>
            <a:off x="1088571" y="2803434"/>
            <a:ext cx="10526485" cy="4054565"/>
          </a:xfrm>
        </p:spPr>
        <p:txBody>
          <a:bodyPr/>
          <a:lstStyle/>
          <a:p>
            <a:pPr marL="342900" lvl="0" indent="-342900">
              <a:buFont typeface="Wingdings" panose="05000000000000000000" pitchFamily="2" charset="2"/>
              <a:buChar char="v"/>
            </a:pPr>
            <a:endParaRPr lang="ru-RU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endParaRPr lang="ru-RU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«Знаете ли вы, что это такое притча?», утвердительно ответили 27 человек.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Вопрос «Можете ли вы назвать авторов известных вам притч?», вызвал затруднение у 59 человек и лишь один ученик ответил утвердительно.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«Часто ли вы используете в жизни притчи?» Только 7 человек из опрошенных используют притчи в жизни. 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Читали ли вам родители притчи? 17 из 60 человек притчи читали в детстве родители.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Чему учат притчи?</a:t>
            </a:r>
          </a:p>
          <a:p>
            <a:r>
              <a:rPr lang="ru-RU" dirty="0">
                <a:latin typeface="Segoe UI Black" panose="020B0A02040204020203" pitchFamily="34" charset="0"/>
                <a:ea typeface="Segoe UI Black" panose="020B0A02040204020203" pitchFamily="34" charset="0"/>
              </a:rPr>
              <a:t>Всего 15 человек понимают, чему учат притчи, а именно – нравственным принципам: честности, мудрости, добру и умению дружить.</a:t>
            </a:r>
          </a:p>
          <a:p>
            <a:pPr lvl="0"/>
            <a:endParaRPr lang="ru-RU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endParaRPr lang="ru-RU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377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491931" y="252189"/>
            <a:ext cx="3375206" cy="864000"/>
          </a:xfrm>
        </p:spPr>
        <p:txBody>
          <a:bodyPr/>
          <a:lstStyle/>
          <a:p>
            <a:r>
              <a:rPr lang="ru-RU" sz="2800" b="1" dirty="0" err="1"/>
              <a:t>Дзенские</a:t>
            </a:r>
            <a:r>
              <a:rPr lang="ru-RU" sz="2800" b="1" dirty="0"/>
              <a:t> притчи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4591333" y="2190835"/>
            <a:ext cx="3103675" cy="864000"/>
          </a:xfrm>
        </p:spPr>
        <p:txBody>
          <a:bodyPr/>
          <a:lstStyle/>
          <a:p>
            <a:r>
              <a:rPr lang="ru-RU" sz="2800" b="1" dirty="0"/>
              <a:t>Даосские притчи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291452" y="3601872"/>
            <a:ext cx="3408397" cy="864000"/>
          </a:xfrm>
        </p:spPr>
        <p:txBody>
          <a:bodyPr/>
          <a:lstStyle/>
          <a:p>
            <a:r>
              <a:rPr lang="ru-RU" sz="2800" b="1" dirty="0" err="1"/>
              <a:t>Будийские</a:t>
            </a:r>
            <a:r>
              <a:rPr lang="ru-RU" sz="2800" b="1" dirty="0"/>
              <a:t> притчи</a:t>
            </a:r>
          </a:p>
        </p:txBody>
      </p:sp>
      <p:pic>
        <p:nvPicPr>
          <p:cNvPr id="3074" name="Picture 2" descr="Цветок растущий сквозь асфальт - 33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374" y="1851362"/>
            <a:ext cx="3348412" cy="188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426" y="57239"/>
            <a:ext cx="3020643" cy="19303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2215" y="3258103"/>
            <a:ext cx="3254645" cy="21973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0147" y="4806061"/>
            <a:ext cx="3315639" cy="2010351"/>
          </a:xfrm>
          <a:prstGeom prst="rect">
            <a:avLst/>
          </a:prstGeom>
        </p:spPr>
      </p:pic>
      <p:sp>
        <p:nvSpPr>
          <p:cNvPr id="11" name="Текст 4"/>
          <p:cNvSpPr txBox="1">
            <a:spLocks/>
          </p:cNvSpPr>
          <p:nvPr/>
        </p:nvSpPr>
        <p:spPr>
          <a:xfrm>
            <a:off x="4286611" y="5717356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685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0287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/>
              <a:t>Христианские притчи</a:t>
            </a:r>
          </a:p>
        </p:txBody>
      </p:sp>
    </p:spTree>
    <p:extLst>
      <p:ext uri="{BB962C8B-B14F-4D97-AF65-F5344CB8AC3E}">
        <p14:creationId xmlns:p14="http://schemas.microsoft.com/office/powerpoint/2010/main" val="2631663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518" y="1323495"/>
            <a:ext cx="7144482" cy="561974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201478" y="118653"/>
            <a:ext cx="5323668" cy="1051591"/>
          </a:xfrm>
        </p:spPr>
        <p:txBody>
          <a:bodyPr/>
          <a:lstStyle/>
          <a:p>
            <a:r>
              <a:rPr lang="ru-RU" sz="2800" b="1" i="1" dirty="0"/>
              <a:t>Ненависть возбуждает раздоры, но любовь покрывает все грехи.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>
          <a:xfrm>
            <a:off x="201478" y="1323495"/>
            <a:ext cx="5323668" cy="1324762"/>
          </a:xfrm>
        </p:spPr>
        <p:txBody>
          <a:bodyPr/>
          <a:lstStyle/>
          <a:p>
            <a:pPr lvl="0"/>
            <a:endParaRPr lang="ru-RU" b="1" i="1" dirty="0"/>
          </a:p>
          <a:p>
            <a:pPr lvl="0"/>
            <a:r>
              <a:rPr lang="ru-RU" sz="2800" b="1" i="1" dirty="0"/>
              <a:t>Сын мудрый радует отца, а сын глупый - огорчение для его матери.</a:t>
            </a:r>
            <a:endParaRPr lang="ru-RU" sz="2800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201478" y="2847201"/>
            <a:ext cx="5323668" cy="1448913"/>
          </a:xfrm>
        </p:spPr>
        <p:txBody>
          <a:bodyPr/>
          <a:lstStyle/>
          <a:p>
            <a:pPr lvl="0"/>
            <a:endParaRPr lang="ru-RU" b="1" i="1" dirty="0"/>
          </a:p>
          <a:p>
            <a:pPr lvl="0"/>
            <a:r>
              <a:rPr lang="ru-RU" sz="2800" b="1" i="1" dirty="0"/>
              <a:t>При многословии не миновать греха, а сдерживающий уста свои - разумен.</a:t>
            </a:r>
            <a:endParaRPr lang="ru-RU" sz="2800" dirty="0"/>
          </a:p>
          <a:p>
            <a:endParaRPr lang="ru-RU" dirty="0"/>
          </a:p>
        </p:txBody>
      </p:sp>
      <p:sp>
        <p:nvSpPr>
          <p:cNvPr id="7" name="Текст 4"/>
          <p:cNvSpPr txBox="1">
            <a:spLocks/>
          </p:cNvSpPr>
          <p:nvPr/>
        </p:nvSpPr>
        <p:spPr>
          <a:xfrm>
            <a:off x="201478" y="4529301"/>
            <a:ext cx="5323668" cy="190626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3429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685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0287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800" b="1" i="1" dirty="0"/>
              <a:t>Вспыльчивый может сделать глупость; но человек, умышленно делающий зло, ненавистен.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75329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 flipH="1">
            <a:off x="11812696" y="1932954"/>
            <a:ext cx="45719" cy="24990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5"/>
          </p:nvPr>
        </p:nvSpPr>
        <p:spPr>
          <a:xfrm>
            <a:off x="7130625" y="5402911"/>
            <a:ext cx="3408397" cy="864000"/>
          </a:xfrm>
        </p:spPr>
        <p:txBody>
          <a:bodyPr/>
          <a:lstStyle/>
          <a:p>
            <a:r>
              <a:rPr lang="ru-RU" sz="3600" b="1" dirty="0"/>
              <a:t>Ангел -  МАМА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6294"/>
            <a:ext cx="6029783" cy="52217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368" y="23358"/>
            <a:ext cx="5828632" cy="5126158"/>
          </a:xfrm>
          <a:prstGeom prst="rect">
            <a:avLst/>
          </a:prstGeom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0" y="128177"/>
            <a:ext cx="6363367" cy="1278626"/>
          </a:xfrm>
        </p:spPr>
        <p:txBody>
          <a:bodyPr/>
          <a:lstStyle/>
          <a:p>
            <a:r>
              <a:rPr lang="ru-RU" b="1" dirty="0"/>
              <a:t>Притча о матери</a:t>
            </a:r>
          </a:p>
        </p:txBody>
      </p:sp>
    </p:spTree>
    <p:extLst>
      <p:ext uri="{BB962C8B-B14F-4D97-AF65-F5344CB8AC3E}">
        <p14:creationId xmlns:p14="http://schemas.microsoft.com/office/powerpoint/2010/main" val="3229474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215" y="1325905"/>
            <a:ext cx="4839012" cy="3795396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Очень часто дети говорят что-то злое и плохое своим друзьям и родным. Эта притча поможет им понять, как важно ценить близких людей и не обижать их неосторожными словами.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4024793" y="89675"/>
            <a:ext cx="4700003" cy="864000"/>
          </a:xfrm>
        </p:spPr>
        <p:txBody>
          <a:bodyPr/>
          <a:lstStyle/>
          <a:p>
            <a:r>
              <a:rPr lang="ru-RU" sz="3600" b="1" dirty="0"/>
              <a:t>ПРИТЧА О ГВОЗДЯХ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32787" y="2880902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4529" y="2880902"/>
            <a:ext cx="4260534" cy="357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35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0964" y="2242710"/>
            <a:ext cx="4839012" cy="2867186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Подобные притчи для детей, близкие к жизни и понятные каждому,  учат ребят по-настоящему ценить родителей и показывают истинную ценность семейных отношений.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2533973" y="175986"/>
            <a:ext cx="7539925" cy="864000"/>
          </a:xfrm>
        </p:spPr>
        <p:txBody>
          <a:bodyPr/>
          <a:lstStyle/>
          <a:p>
            <a:r>
              <a:rPr lang="ru-RU" sz="3600" b="1" dirty="0"/>
              <a:t>ПРИТЧА ПРО ЛЮБОВЬ К МАТЕРИ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71987">
            <a:off x="6147747" y="1251994"/>
            <a:ext cx="3779207" cy="27196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5019">
            <a:off x="7829698" y="3744264"/>
            <a:ext cx="3683746" cy="301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35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991" y="2092270"/>
            <a:ext cx="4839012" cy="3215899"/>
          </a:xfrm>
        </p:spPr>
        <p:txBody>
          <a:bodyPr>
            <a:normAutofit fontScale="90000"/>
          </a:bodyPr>
          <a:lstStyle/>
          <a:p>
            <a:br>
              <a:rPr lang="ru-RU" sz="3100" dirty="0"/>
            </a:br>
            <a:br>
              <a:rPr lang="ru-RU" sz="3100" dirty="0"/>
            </a:br>
            <a:br>
              <a:rPr lang="ru-RU" sz="3100" dirty="0"/>
            </a:br>
            <a:r>
              <a:rPr lang="ru-RU" sz="3100" dirty="0"/>
              <a:t>За многое, что происходит в жизни, ответственен сам человек. Поэтому необходимо обдумывать все свои поступки и желать другому только того, чего желаешь самому себе.</a:t>
            </a:r>
            <a:br>
              <a:rPr lang="ru-RU" sz="3100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2946613" y="149517"/>
            <a:ext cx="6356710" cy="864000"/>
          </a:xfrm>
        </p:spPr>
        <p:txBody>
          <a:bodyPr/>
          <a:lstStyle/>
          <a:p>
            <a:r>
              <a:rPr lang="ru-RU" sz="3600" b="1" dirty="0"/>
              <a:t>ПРИТЧА ПРО ДВУХ ВОЛКОВ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685" y="1346731"/>
            <a:ext cx="3963160" cy="521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7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4435" y="1643620"/>
            <a:ext cx="4839012" cy="3795396"/>
          </a:xfrm>
        </p:spPr>
        <p:txBody>
          <a:bodyPr>
            <a:normAutofit/>
          </a:bodyPr>
          <a:lstStyle/>
          <a:p>
            <a:r>
              <a:rPr lang="ru-RU" sz="3600" dirty="0"/>
              <a:t>Путь добра и милосердия — самый надёжный в мире.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3022169" y="177922"/>
            <a:ext cx="5765370" cy="864000"/>
          </a:xfrm>
        </p:spPr>
        <p:txBody>
          <a:bodyPr/>
          <a:lstStyle/>
          <a:p>
            <a:r>
              <a:rPr lang="ru-RU" sz="3200" b="1" dirty="0"/>
              <a:t>ПРИТЧА О ДОБРОМ ЛИСЁНКЕ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6827003" y="1418095"/>
            <a:ext cx="3890386" cy="4974956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5524" y="1698253"/>
            <a:ext cx="3213343" cy="441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702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44099"/>
            <a:ext cx="4839012" cy="3083273"/>
          </a:xfrm>
        </p:spPr>
        <p:txBody>
          <a:bodyPr>
            <a:normAutofit/>
          </a:bodyPr>
          <a:lstStyle/>
          <a:p>
            <a:r>
              <a:rPr lang="ru-RU" sz="3600" dirty="0"/>
              <a:t>Вот так и в нашей жизни бывает: лаской и теплотой можно добиться большего, чем криками и силой.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2533973" y="247664"/>
            <a:ext cx="6307810" cy="697733"/>
          </a:xfrm>
        </p:spPr>
        <p:txBody>
          <a:bodyPr/>
          <a:lstStyle/>
          <a:p>
            <a:r>
              <a:rPr lang="ru-RU" sz="3600" b="1" dirty="0"/>
              <a:t>ПРИТЧА «КТО СИЛЬНЕЕ?»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29200" y="1642820"/>
            <a:ext cx="6059837" cy="4618495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4478" y="2014779"/>
            <a:ext cx="5514484" cy="391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370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438" y="1425844"/>
            <a:ext cx="4839012" cy="2936928"/>
          </a:xfrm>
        </p:spPr>
        <p:txBody>
          <a:bodyPr>
            <a:normAutofit/>
          </a:bodyPr>
          <a:lstStyle/>
          <a:p>
            <a:r>
              <a:rPr lang="ru-RU" sz="3600" dirty="0"/>
              <a:t>Не всякому совету и, уж тем более, не всякому, дающему совет, можно верить!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2518474" y="72037"/>
            <a:ext cx="5773118" cy="864000"/>
          </a:xfrm>
        </p:spPr>
        <p:txBody>
          <a:bodyPr/>
          <a:lstStyle/>
          <a:p>
            <a:r>
              <a:rPr lang="ru-RU" sz="3600" b="1" dirty="0"/>
              <a:t>ПРИТЧА «ДВА СОВЕТА»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564" y="2138766"/>
            <a:ext cx="5423440" cy="455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23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75" y="1766392"/>
            <a:ext cx="5897105" cy="4392881"/>
          </a:xfrm>
        </p:spPr>
        <p:txBody>
          <a:bodyPr>
            <a:noAutofit/>
          </a:bodyPr>
          <a:lstStyle/>
          <a:p>
            <a:r>
              <a:rPr lang="ru-RU" sz="3200" dirty="0"/>
              <a:t>Ложь только осложняет ситуацию. Потому в любом случае лучше не придумывать оправданий и не скрывать свою вину в надежде, что все обойдется, а сразу признаться в проступке. Только так можно сохранить доверие родителей и не испытывать угрызений совести 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065208" y="110782"/>
            <a:ext cx="8985443" cy="1005095"/>
          </a:xfrm>
        </p:spPr>
        <p:txBody>
          <a:bodyPr/>
          <a:lstStyle/>
          <a:p>
            <a:r>
              <a:rPr lang="ru-RU" sz="3600" b="1" dirty="0"/>
              <a:t>ПРИТЧА «СОЛГАТЬ ИЛИ ПРАВДУ СКАЗАТЬ?»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698" y="1541566"/>
            <a:ext cx="3665349" cy="504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324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7465" y="255721"/>
            <a:ext cx="9144000" cy="377383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sz="4000" b="1" dirty="0"/>
              <a:t>ИССЛЕДОВАТЕЛЬСКАЯ РАБОТА</a:t>
            </a:r>
            <a:br>
              <a:rPr lang="ru-RU" sz="4000" b="1" dirty="0"/>
            </a:br>
            <a:r>
              <a:rPr lang="ru-RU" sz="4000" b="1" dirty="0"/>
              <a:t> НА ТЕМУ:</a:t>
            </a:r>
            <a:br>
              <a:rPr lang="ru-RU" sz="4000" b="1" dirty="0"/>
            </a:br>
            <a:br>
              <a:rPr lang="ru-RU" b="1" dirty="0"/>
            </a:br>
            <a:r>
              <a:rPr lang="ru-RU" b="1" dirty="0"/>
              <a:t>«ЧЕЛОВЕЧЕСКАЯ СУЩНОСТЬ В ПРИТЧАХ»</a:t>
            </a:r>
          </a:p>
        </p:txBody>
      </p:sp>
      <p:sp>
        <p:nvSpPr>
          <p:cNvPr id="4" name="Прямоугольник 3">
            <a:hlinkClick r:id="" action="ppaction://hlinkshowjump?jump=nextslide">
              <a:snd r:embed="rId2" name="chimes.wav"/>
            </a:hlinkClick>
          </p:cNvPr>
          <p:cNvSpPr/>
          <p:nvPr/>
        </p:nvSpPr>
        <p:spPr>
          <a:xfrm>
            <a:off x="7384703" y="4525505"/>
            <a:ext cx="4179959" cy="180555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Выполнил: ученик 6 «б» класса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МОУ СОШ №2 п. Спирово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Соболев Никита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Куратор: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Галимович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С.В.</a:t>
            </a:r>
          </a:p>
        </p:txBody>
      </p:sp>
    </p:spTree>
    <p:extLst>
      <p:ext uri="{BB962C8B-B14F-4D97-AF65-F5344CB8AC3E}">
        <p14:creationId xmlns:p14="http://schemas.microsoft.com/office/powerpoint/2010/main" val="349080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2631" y="2667615"/>
            <a:ext cx="9763932" cy="3190744"/>
          </a:xfrm>
        </p:spPr>
        <p:txBody>
          <a:bodyPr>
            <a:normAutofit/>
          </a:bodyPr>
          <a:lstStyle/>
          <a:p>
            <a:r>
              <a:rPr lang="ru-RU" sz="3200" b="1" dirty="0"/>
              <a:t>1. Изгони из сердца ненависть и научись прощать.</a:t>
            </a:r>
            <a:br>
              <a:rPr lang="ru-RU" sz="3200" b="1" dirty="0"/>
            </a:br>
            <a:r>
              <a:rPr lang="ru-RU" sz="3200" b="1" dirty="0"/>
              <a:t>2. Избегай напрасных волнений – чаще они не сбываются.</a:t>
            </a:r>
            <a:br>
              <a:rPr lang="ru-RU" sz="3200" b="1" dirty="0"/>
            </a:br>
            <a:r>
              <a:rPr lang="ru-RU" sz="3200" b="1" dirty="0"/>
              <a:t>3. Живи просто и цени то, что есть.</a:t>
            </a:r>
            <a:br>
              <a:rPr lang="ru-RU" sz="3200" b="1" dirty="0"/>
            </a:br>
            <a:r>
              <a:rPr lang="ru-RU" sz="3200" b="1" dirty="0"/>
              <a:t>4. Отдавай другим больше, для себя же ожидай меньшего.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1844298" y="171281"/>
            <a:ext cx="8136610" cy="1502535"/>
          </a:xfrm>
        </p:spPr>
        <p:txBody>
          <a:bodyPr/>
          <a:lstStyle/>
          <a:p>
            <a:r>
              <a:rPr lang="ru-RU" sz="3600" b="1" dirty="0"/>
              <a:t>Чтобы быть счастливыми, соблюдай эти простые правила:</a:t>
            </a:r>
          </a:p>
        </p:txBody>
      </p:sp>
    </p:spTree>
    <p:extLst>
      <p:ext uri="{BB962C8B-B14F-4D97-AF65-F5344CB8AC3E}">
        <p14:creationId xmlns:p14="http://schemas.microsoft.com/office/powerpoint/2010/main" val="893521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4522" y="1414177"/>
            <a:ext cx="7122293" cy="2305415"/>
          </a:xfrm>
        </p:spPr>
        <p:txBody>
          <a:bodyPr/>
          <a:lstStyle/>
          <a:p>
            <a:pPr algn="ctr"/>
            <a:r>
              <a:rPr lang="ru-RU" sz="6600" b="1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698" y="697424"/>
            <a:ext cx="10755824" cy="483547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Актуальность</a:t>
            </a:r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Изучение притчи развивает речь, повышает общую культуру человека. Приобщаясь к этому жанру, мы запоминаем притчи и учимся использовать их в своей речи. Исследование этого древнего жанра позволит  нам показать  значимость притчи в сегодняшние дни, так как мораль и нравственные заветы притч никогда не теряют своей актуальности.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301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438" y="852407"/>
            <a:ext cx="9582127" cy="3843579"/>
          </a:xfrm>
        </p:spPr>
        <p:txBody>
          <a:bodyPr>
            <a:normAutofit/>
          </a:bodyPr>
          <a:lstStyle/>
          <a:p>
            <a:r>
              <a:rPr lang="ru-RU" sz="3600" b="1" dirty="0"/>
              <a:t>Проблема</a:t>
            </a:r>
            <a:br>
              <a:rPr lang="ru-RU" sz="3600" b="1" dirty="0"/>
            </a:br>
            <a:br>
              <a:rPr lang="ru-RU" sz="3600" b="1" dirty="0"/>
            </a:br>
            <a:r>
              <a:rPr lang="ru-RU" sz="3200" dirty="0"/>
              <a:t>Современные дети недостаточно знакомы с жанром притчи, тогда как</a:t>
            </a:r>
            <a:r>
              <a:rPr lang="ru-RU" sz="3200" b="1" dirty="0"/>
              <a:t> </a:t>
            </a:r>
            <a:r>
              <a:rPr lang="ru-RU" sz="3200" dirty="0"/>
              <a:t>притчи, раскрывая вечные темы, ставя  вечные проблемы – Добра и Зла, Жизни и Смерти, Любви и Предательства, Щедрости и Скупости, Правды и Лжи, учат нас правильно оценивать себя и свои поступки.</a:t>
            </a:r>
          </a:p>
        </p:txBody>
      </p:sp>
    </p:spTree>
    <p:extLst>
      <p:ext uri="{BB962C8B-B14F-4D97-AF65-F5344CB8AC3E}">
        <p14:creationId xmlns:p14="http://schemas.microsoft.com/office/powerpoint/2010/main" val="3713810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374103">
            <a:off x="142015" y="256552"/>
            <a:ext cx="5910073" cy="217751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Цель исследования:</a:t>
            </a:r>
            <a:br>
              <a:rPr lang="ru-RU" dirty="0"/>
            </a:br>
            <a:r>
              <a:rPr lang="ru-RU" sz="3600" dirty="0"/>
              <a:t>изучить особенности жанра притчи и ее влияние на развитие и воспитание детей.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650929" y="2503714"/>
            <a:ext cx="10724827" cy="4354285"/>
          </a:xfrm>
        </p:spPr>
        <p:txBody>
          <a:bodyPr/>
          <a:lstStyle/>
          <a:p>
            <a:r>
              <a:rPr lang="ru-RU" sz="3600" b="1" dirty="0"/>
              <a:t>Задачи:</a:t>
            </a:r>
          </a:p>
          <a:p>
            <a:pPr algn="l"/>
            <a:r>
              <a:rPr lang="ru-RU" sz="3200" dirty="0"/>
              <a:t>- познакомиться с литературой по теме «Человеческая сущность в притчах»;</a:t>
            </a:r>
          </a:p>
          <a:p>
            <a:pPr marL="457200" indent="-457200" algn="l">
              <a:buFontTx/>
              <a:buChar char="-"/>
            </a:pPr>
            <a:r>
              <a:rPr lang="ru-RU" sz="3200" dirty="0"/>
              <a:t>проследить историю развития жанра притчи;</a:t>
            </a:r>
          </a:p>
          <a:p>
            <a:pPr marL="457200" indent="-457200" algn="l">
              <a:buFontTx/>
              <a:buChar char="-"/>
            </a:pPr>
            <a:r>
              <a:rPr lang="ru-RU" sz="3200" dirty="0"/>
              <a:t>познакомиться с притчами народов мира.</a:t>
            </a:r>
          </a:p>
          <a:p>
            <a:pPr algn="l"/>
            <a:r>
              <a:rPr lang="ru-RU" sz="3200" dirty="0"/>
              <a:t>- проанализировать притчи для детей с точки зрения морали, определить нравственный, поучительный смысл притч.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63817">
            <a:off x="6532484" y="340963"/>
            <a:ext cx="5168738" cy="186496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 b="1" dirty="0"/>
              <a:t>Объект исследования:</a:t>
            </a:r>
            <a:r>
              <a:rPr lang="ru-RU" dirty="0"/>
              <a:t> притча как художественный жанр в литературе.</a:t>
            </a:r>
          </a:p>
        </p:txBody>
      </p:sp>
    </p:spTree>
    <p:extLst>
      <p:ext uri="{BB962C8B-B14F-4D97-AF65-F5344CB8AC3E}">
        <p14:creationId xmlns:p14="http://schemas.microsoft.com/office/powerpoint/2010/main" val="1011669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44029" y="1055370"/>
            <a:ext cx="8774812" cy="5033457"/>
          </a:xfrm>
        </p:spPr>
        <p:txBody>
          <a:bodyPr>
            <a:normAutofit/>
          </a:bodyPr>
          <a:lstStyle/>
          <a:p>
            <a:r>
              <a:rPr lang="ru-RU" sz="3600" b="1" dirty="0"/>
              <a:t>Притча в литературе </a:t>
            </a:r>
            <a:r>
              <a:rPr lang="ru-RU" sz="3600" dirty="0"/>
              <a:t>‒ это рассказ в иносказательной форме, который содержит нравственное поучение, житейскую мудрость, религиозный закон. </a:t>
            </a:r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Притча относится к </a:t>
            </a:r>
            <a:r>
              <a:rPr lang="ru-RU" sz="3600" b="1" dirty="0"/>
              <a:t>эпическому жанру</a:t>
            </a:r>
            <a:r>
              <a:rPr lang="ru-RU" sz="3600" dirty="0"/>
              <a:t>, который  зародился в Древнем Востоке.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44029" y="238386"/>
            <a:ext cx="8774812" cy="62222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ПОНЯТИЕ ПРИТЧИ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99991" y="-1019175"/>
            <a:ext cx="1087755" cy="10191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41" y="2288674"/>
            <a:ext cx="1378875" cy="128092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5" y="1896931"/>
            <a:ext cx="413035" cy="81274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41" y="3120540"/>
            <a:ext cx="386141" cy="60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-0.13229 0.28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142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9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58686" y="1508913"/>
            <a:ext cx="8316685" cy="3624941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Основной прием, используемый в притче ‒   </a:t>
            </a:r>
            <a:r>
              <a:rPr lang="ru-RU" b="1" dirty="0"/>
              <a:t>аллегория</a:t>
            </a:r>
            <a:r>
              <a:rPr lang="ru-RU" dirty="0"/>
              <a:t>. </a:t>
            </a:r>
            <a:br>
              <a:rPr lang="ru-RU" dirty="0"/>
            </a:br>
            <a:br>
              <a:rPr lang="ru-RU" dirty="0"/>
            </a:br>
            <a:r>
              <a:rPr lang="ru-RU" dirty="0"/>
              <a:t>Это когда за одним предметом или явлением скрывается другое понятие, использующееся с целью прямого наставления.</a:t>
            </a:r>
            <a:endParaRPr lang="ru-RU" sz="4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2" y="6991855"/>
            <a:ext cx="2264474" cy="13310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99991" y="-1019175"/>
            <a:ext cx="1087755" cy="10191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41" y="2288674"/>
            <a:ext cx="1378875" cy="12809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658" y="238386"/>
            <a:ext cx="844933" cy="79305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5" y="1896931"/>
            <a:ext cx="413035" cy="8127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828" y="3776471"/>
            <a:ext cx="1062888" cy="135738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41" y="3120540"/>
            <a:ext cx="386141" cy="60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3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0.0037 L 0.52227 -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67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-0.13229 0.2854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1425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 0.01527 L 0.22279 -0.28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3" y="-15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616" y="-416425"/>
            <a:ext cx="2105596" cy="22308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2020" y="-3242"/>
            <a:ext cx="748195" cy="7022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8" y="1617231"/>
            <a:ext cx="590550" cy="11620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478" y="4179048"/>
            <a:ext cx="832257" cy="10628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6212" y="-991538"/>
            <a:ext cx="1497976" cy="9466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101" y="5605930"/>
            <a:ext cx="1359952" cy="12633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72" y="5631447"/>
            <a:ext cx="1384005" cy="662763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541525" y="976575"/>
            <a:ext cx="7056093" cy="2998922"/>
          </a:xfrm>
        </p:spPr>
        <p:txBody>
          <a:bodyPr>
            <a:normAutofit/>
          </a:bodyPr>
          <a:lstStyle/>
          <a:p>
            <a:r>
              <a:rPr lang="ru-RU" dirty="0"/>
              <a:t>Притча построена на основе </a:t>
            </a:r>
            <a:r>
              <a:rPr lang="ru-RU" b="1" dirty="0"/>
              <a:t>параболы</a:t>
            </a:r>
            <a:r>
              <a:rPr lang="ru-RU" dirty="0"/>
              <a:t> ‒ нарастание напряжения и его исход, несущий какой-либо смысл.</a:t>
            </a:r>
            <a:endParaRPr lang="ru-RU" sz="4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0484" y="3369470"/>
            <a:ext cx="386141" cy="60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1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44444E-6 L 0.50092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3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96296E-6 L -0.43476 0.8504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5" y="425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204724" y="2193188"/>
            <a:ext cx="4373232" cy="1452448"/>
          </a:xfrm>
        </p:spPr>
        <p:txBody>
          <a:bodyPr>
            <a:normAutofit/>
          </a:bodyPr>
          <a:lstStyle/>
          <a:p>
            <a:r>
              <a:rPr lang="ru-RU" b="1" dirty="0"/>
              <a:t>ПРИЗНАКИ ЖАНРА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587" y="-347322"/>
            <a:ext cx="2348721" cy="24884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7265" y="5200321"/>
            <a:ext cx="924802" cy="8680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78" y="2020246"/>
            <a:ext cx="456953" cy="8991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9951" flipH="1">
            <a:off x="205829" y="3358523"/>
            <a:ext cx="971850" cy="1208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427" y="0"/>
            <a:ext cx="920345" cy="753900"/>
          </a:xfrm>
          <a:prstGeom prst="rect">
            <a:avLst/>
          </a:prstGeom>
        </p:spPr>
      </p:pic>
      <p:sp>
        <p:nvSpPr>
          <p:cNvPr id="12" name="Прямоугольник 11">
            <a:hlinkClick r:id="" action="ppaction://hlinkshowjump?jump=nextslide">
              <a:snd r:embed="rId8" name="chimes.wav"/>
            </a:hlinkClick>
          </p:cNvPr>
          <p:cNvSpPr/>
          <p:nvPr/>
        </p:nvSpPr>
        <p:spPr>
          <a:xfrm>
            <a:off x="384737" y="1218634"/>
            <a:ext cx="2513436" cy="63812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краткость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73837" y="262216"/>
            <a:ext cx="3502617" cy="902707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схожесть со сказом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59858" y="1164924"/>
            <a:ext cx="3213885" cy="855322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кольцевая композиция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37" y="2725343"/>
            <a:ext cx="386141" cy="606027"/>
          </a:xfrm>
          <a:prstGeom prst="rect">
            <a:avLst/>
          </a:prstGeom>
        </p:spPr>
      </p:pic>
      <p:sp>
        <p:nvSpPr>
          <p:cNvPr id="18" name="Прямоугольник 17">
            <a:hlinkClick r:id="" action="ppaction://hlinkshowjump?jump=nextslide">
              <a:snd r:embed="rId8" name="chimes.wav"/>
            </a:hlinkClick>
          </p:cNvPr>
          <p:cNvSpPr/>
          <p:nvPr/>
        </p:nvSpPr>
        <p:spPr>
          <a:xfrm>
            <a:off x="8624807" y="2659814"/>
            <a:ext cx="2803180" cy="872678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аллегория в изложении</a:t>
            </a:r>
          </a:p>
        </p:txBody>
      </p:sp>
      <p:sp>
        <p:nvSpPr>
          <p:cNvPr id="19" name="Прямоугольник 18">
            <a:hlinkClick r:id="" action="ppaction://hlinkshowjump?jump=nextslide">
              <a:snd r:embed="rId8" name="chimes.wav"/>
            </a:hlinkClick>
          </p:cNvPr>
          <p:cNvSpPr/>
          <p:nvPr/>
        </p:nvSpPr>
        <p:spPr>
          <a:xfrm>
            <a:off x="4130057" y="5050630"/>
            <a:ext cx="2928705" cy="83872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абстрактное понятие</a:t>
            </a:r>
          </a:p>
        </p:txBody>
      </p:sp>
      <p:sp>
        <p:nvSpPr>
          <p:cNvPr id="20" name="Прямоугольник 19">
            <a:hlinkClick r:id="" action="ppaction://hlinkshowjump?jump=nextslide">
              <a:snd r:embed="rId8" name="chimes.wav"/>
            </a:hlinkClick>
          </p:cNvPr>
          <p:cNvSpPr/>
          <p:nvPr/>
        </p:nvSpPr>
        <p:spPr>
          <a:xfrm>
            <a:off x="8159858" y="4195308"/>
            <a:ext cx="3268129" cy="1053884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сюжет из повседневности</a:t>
            </a:r>
          </a:p>
        </p:txBody>
      </p:sp>
      <p:sp>
        <p:nvSpPr>
          <p:cNvPr id="21" name="Прямоугольник 20">
            <a:hlinkClick r:id="" action="ppaction://hlinkshowjump?jump=nextslide">
              <a:snd r:embed="rId8" name="chimes.wav"/>
            </a:hlinkClick>
          </p:cNvPr>
          <p:cNvSpPr/>
          <p:nvPr/>
        </p:nvSpPr>
        <p:spPr>
          <a:xfrm>
            <a:off x="374570" y="4293629"/>
            <a:ext cx="2747038" cy="71262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поучение</a:t>
            </a:r>
          </a:p>
        </p:txBody>
      </p:sp>
    </p:spTree>
    <p:extLst>
      <p:ext uri="{BB962C8B-B14F-4D97-AF65-F5344CB8AC3E}">
        <p14:creationId xmlns:p14="http://schemas.microsoft.com/office/powerpoint/2010/main" val="119143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29 -0.00532 L -0.53555 0.00648 " pathEditMode="relative" rAng="0" ptsTypes="AA">
                                      <p:cBhvr>
                                        <p:cTn id="6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42" y="5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0.3599 -0.005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25" y="-13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9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90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0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B9D07E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AD300A45-241B-484A-8AB7-E4E106A9140C}" vid="{035C38CC-2C83-46D0-869F-FABCD5E447C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3FA65F-4361-4E04-8BDA-4F8256B2EBC3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40AAC4FE-6AA2-4812-A805-2E0A445923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7DA39ED-743A-42D6-9416-1284B80FBA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на тему Природа и мир вокруг нас с птичками</Template>
  <TotalTime>0</TotalTime>
  <Words>792</Words>
  <Application>Microsoft Office PowerPoint</Application>
  <PresentationFormat>Широкоэкранный</PresentationFormat>
  <Paragraphs>67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Segoe UI</vt:lpstr>
      <vt:lpstr>Segoe UI Black</vt:lpstr>
      <vt:lpstr>Segoe UI Light</vt:lpstr>
      <vt:lpstr>Wingdings</vt:lpstr>
      <vt:lpstr>Тема1</vt:lpstr>
      <vt:lpstr>Притчи как семена, однажды попав в сердце,  Обязательно, вырастут и дадут свои плоды! </vt:lpstr>
      <vt:lpstr>ИССЛЕДОВАТЕЛЬСКАЯ РАБОТА  НА ТЕМУ:  «ЧЕЛОВЕЧЕСКАЯ СУЩНОСТЬ В ПРИТЧАХ»</vt:lpstr>
      <vt:lpstr>Актуальность  Изучение притчи развивает речь, повышает общую культуру человека. Приобщаясь к этому жанру, мы запоминаем притчи и учимся использовать их в своей речи. Исследование этого древнего жанра позволит  нам показать  значимость притчи в сегодняшние дни, так как мораль и нравственные заветы притч никогда не теряют своей актуальности. </vt:lpstr>
      <vt:lpstr>Проблема  Современные дети недостаточно знакомы с жанром притчи, тогда как притчи, раскрывая вечные темы, ставя  вечные проблемы – Добра и Зла, Жизни и Смерти, Любви и Предательства, Щедрости и Скупости, Правды и Лжи, учат нас правильно оценивать себя и свои поступки.</vt:lpstr>
      <vt:lpstr>Цель исследования: изучить особенности жанра притчи и ее влияние на развитие и воспитание детей.</vt:lpstr>
      <vt:lpstr>Притча в литературе ‒ это рассказ в иносказательной форме, который содержит нравственное поучение, житейскую мудрость, религиозный закон.   Притча относится к эпическому жанру, который  зародился в Древнем Востоке.</vt:lpstr>
      <vt:lpstr>Основной прием, используемый в притче ‒   аллегория.   Это когда за одним предметом или явлением скрывается другое понятие, использующееся с целью прямого наставления.</vt:lpstr>
      <vt:lpstr>Притча построена на основе параболы ‒ нарастание напряжения и его исход, несущий какой-либо смысл.</vt:lpstr>
      <vt:lpstr>ПРИЗНАКИ ЖАНРА</vt:lpstr>
      <vt:lpstr>Презентация PowerPoint</vt:lpstr>
      <vt:lpstr>Презентация PowerPoint</vt:lpstr>
      <vt:lpstr>Притча о матери</vt:lpstr>
      <vt:lpstr>Очень часто дети говорят что-то злое и плохое своим друзьям и родным. Эта притча поможет им понять, как важно ценить близких людей и не обижать их неосторожными словами. </vt:lpstr>
      <vt:lpstr>Подобные притчи для детей, близкие к жизни и понятные каждому,  учат ребят по-настоящему ценить родителей и показывают истинную ценность семейных отношений.</vt:lpstr>
      <vt:lpstr>   За многое, что происходит в жизни, ответственен сам человек. Поэтому необходимо обдумывать все свои поступки и желать другому только того, чего желаешь самому себе.   </vt:lpstr>
      <vt:lpstr>Путь добра и милосердия — самый надёжный в мире. </vt:lpstr>
      <vt:lpstr>Вот так и в нашей жизни бывает: лаской и теплотой можно добиться большего, чем криками и силой.</vt:lpstr>
      <vt:lpstr>Не всякому совету и, уж тем более, не всякому, дающему совет, можно верить!</vt:lpstr>
      <vt:lpstr>Ложь только осложняет ситуацию. Потому в любом случае лучше не придумывать оправданий и не скрывать свою вину в надежде, что все обойдется, а сразу признаться в проступке. Только так можно сохранить доверие родителей и не испытывать угрызений совести .</vt:lpstr>
      <vt:lpstr>1. Изгони из сердца ненависть и научись прощать. 2. Избегай напрасных волнений – чаще они не сбываются. 3. Живи просто и цени то, что есть. 4. Отдавай другим больше, для себя же ожидай меньшего. </vt:lpstr>
      <vt:lpstr>Спасибо за внимание!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2018-03-18T08:06:06Z</dcterms:created>
  <dcterms:modified xsi:type="dcterms:W3CDTF">2025-11-16T17:35:34Z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